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0" r:id="rId3"/>
    <p:sldId id="261" r:id="rId4"/>
    <p:sldId id="263" r:id="rId5"/>
    <p:sldId id="259" r:id="rId6"/>
    <p:sldId id="262" r:id="rId7"/>
    <p:sldId id="264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4C340-5435-4E69-8A2E-121A7B336A6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72DCF-9E82-4A4F-A72F-F2034A792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7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72DCF-9E82-4A4F-A72F-F2034A79274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6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14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37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6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8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19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3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3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53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19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7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6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F6B50-0448-4275-98F3-E905F31A172C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1A129-D3B5-4257-896B-3BE164A01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60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seosvita.ua/library/vidi-nestandartnih-urokiv-u-praktici-roboti-vcitela-pocatkovoi-skoli-64864.html" TargetMode="External"/><Relationship Id="rId2" Type="http://schemas.openxmlformats.org/officeDocument/2006/relationships/hyperlink" Target="http://www.info-library.com.ua/books-text-432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s://works.doklad.ru/view/W5yAatHuFDc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rdh\Desktop\images (11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9835" y="-329813"/>
            <a:ext cx="6795655" cy="479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dh\Desktop\images (13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1008"/>
            <a:ext cx="5981797" cy="485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rdh\Desktop\images (12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3600" y="2780929"/>
            <a:ext cx="6804461" cy="499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137209" y="5279842"/>
            <a:ext cx="4161566" cy="1328023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ПОРТФОЛІО  АДАПТАЦІЇ </a:t>
            </a:r>
          </a:p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ПЕДАГОГА – ІНТЕРНА</a:t>
            </a:r>
          </a:p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Консультант К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Маліцька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9" name="Picture 5" descr="C:\Users\rdh\Desktop\001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828" y="-603448"/>
            <a:ext cx="6979376" cy="52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" t="6848" r="29868" b="74916"/>
          <a:stretch/>
        </p:blipFill>
        <p:spPr bwMode="auto">
          <a:xfrm>
            <a:off x="89520" y="116632"/>
            <a:ext cx="469850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Выноска-облако 1"/>
          <p:cNvSpPr/>
          <p:nvPr/>
        </p:nvSpPr>
        <p:spPr>
          <a:xfrm>
            <a:off x="5940152" y="398557"/>
            <a:ext cx="2808312" cy="2026036"/>
          </a:xfrm>
          <a:prstGeom prst="cloudCallout">
            <a:avLst>
              <a:gd name="adj1" fmla="val -65237"/>
              <a:gd name="adj2" fmla="val 50109"/>
            </a:avLst>
          </a:prstGeom>
          <a:solidFill>
            <a:schemeClr val="bg1">
              <a:lumMod val="95000"/>
            </a:schemeClr>
          </a:solidFill>
          <a:effectLst>
            <a:outerShdw blurRad="203200" dist="38100" dir="2700000" sx="103000" sy="103000" algn="tl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rdh\Desktop\images (2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05" y="579502"/>
            <a:ext cx="1774790" cy="133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486807" y="1655222"/>
            <a:ext cx="15709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Успіх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rdh\Desktop\header-picture.pn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>
                  <a:alpha val="36078"/>
                </a:srgbClr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0214"/>
            <a:ext cx="4519951" cy="4248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1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4968552" cy="85010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74638" algn="l"/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підготувати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успішний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урок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uk-UA" sz="4900" b="1" dirty="0" err="1" smtClean="0">
                <a:latin typeface="Times New Roman" pitchFamily="18" charset="0"/>
                <a:cs typeface="Times New Roman" pitchFamily="18" charset="0"/>
              </a:rPr>
              <a:t>Визначіть</a:t>
            </a: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 мету, тип уроку, </a:t>
            </a:r>
            <a:r>
              <a:rPr lang="uk-UA" sz="4900" b="1" dirty="0"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структу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ру;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Підберіть :</a:t>
            </a:r>
          </a:p>
          <a:p>
            <a:pPr lvl="0">
              <a:buFont typeface="Wingdings" pitchFamily="2" charset="2"/>
              <a:buChar char="v"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 навчальний матеріал, прийоми повідомлення його цілей уроку, рефлексії; </a:t>
            </a:r>
          </a:p>
          <a:p>
            <a:pPr lvl="0">
              <a:buFont typeface="Wingdings" pitchFamily="2" charset="2"/>
              <a:buChar char="v"/>
            </a:pP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 методи, освітньої діяльності, 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які спрямовані на формування ключових та предметних  </a:t>
            </a:r>
            <a:r>
              <a:rPr lang="uk-UA" sz="4900" dirty="0" err="1" smtClean="0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, критичного мислення;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Приготуйт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е:</a:t>
            </a:r>
          </a:p>
          <a:p>
            <a:pPr lvl="0">
              <a:buFont typeface="Wingdings" pitchFamily="2" charset="2"/>
              <a:buChar char="v"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  ІКТ, (</a:t>
            </a:r>
            <a:r>
              <a:rPr lang="uk-UA" sz="4900" i="1" u="sng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4900" i="1" u="sng" dirty="0">
                <a:latin typeface="Times New Roman" pitchFamily="18" charset="0"/>
                <a:cs typeface="Times New Roman" pitchFamily="18" charset="0"/>
              </a:rPr>
              <a:t>умови доцільності </a:t>
            </a:r>
            <a:r>
              <a:rPr lang="uk-UA" sz="4900" i="1" u="sng" dirty="0" smtClean="0">
                <a:latin typeface="Times New Roman" pitchFamily="18" charset="0"/>
                <a:cs typeface="Times New Roman" pitchFamily="18" charset="0"/>
              </a:rPr>
              <a:t>використання)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, для  мотивації, візуалізації  </a:t>
            </a:r>
            <a:r>
              <a:rPr lang="uk-UA" sz="4900" dirty="0" err="1">
                <a:latin typeface="Times New Roman" pitchFamily="18" charset="0"/>
                <a:cs typeface="Times New Roman" pitchFamily="18" charset="0"/>
              </a:rPr>
              <a:t>навчально-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 пізнавальної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діяльності; </a:t>
            </a:r>
          </a:p>
          <a:p>
            <a:pPr lvl="0">
              <a:buFont typeface="Wingdings" pitchFamily="2" charset="2"/>
              <a:buChar char="v"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дидактичні матеріали 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для активізації навчальної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з урахуванням  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індивідуалізації та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диференціації;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Спрогнозуйте:</a:t>
            </a:r>
          </a:p>
          <a:p>
            <a:pPr lvl="0">
              <a:buFont typeface="Wingdings" pitchFamily="2" charset="2"/>
              <a:buChar char="v"/>
            </a:pP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    можливості міжпредметної інтеграції, використання прийому «перевернутий клас», моделі « 4-К»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     можливості 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реалізації змістових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ліній, ключових і предметних </a:t>
            </a:r>
            <a:r>
              <a:rPr lang="uk-UA" sz="4900" dirty="0" err="1" smtClean="0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    Оберіть прийоми  формувального,вербального та  невербального  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оцінювання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учнів з урахуванням особливостей класу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Складіть  план </a:t>
            </a:r>
            <a:r>
              <a:rPr lang="uk-UA" sz="4900" b="1" dirty="0">
                <a:latin typeface="Times New Roman" pitchFamily="18" charset="0"/>
                <a:cs typeface="Times New Roman" pitchFamily="18" charset="0"/>
              </a:rPr>
              <a:t>уроку, </a:t>
            </a: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робочі тези.</a:t>
            </a:r>
            <a:endParaRPr lang="ru-RU" sz="4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900" b="1" dirty="0" err="1" smtClean="0">
                <a:latin typeface="Times New Roman" pitchFamily="18" charset="0"/>
                <a:cs typeface="Times New Roman" pitchFamily="18" charset="0"/>
              </a:rPr>
              <a:t>Само-</a:t>
            </a: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900" b="1" dirty="0">
                <a:latin typeface="Times New Roman" pitchFamily="18" charset="0"/>
                <a:cs typeface="Times New Roman" pitchFamily="18" charset="0"/>
              </a:rPr>
              <a:t>/консультативний аналіз уроку( за потреби).</a:t>
            </a:r>
            <a:endParaRPr lang="ru-RU" sz="4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rdh\Desktop\images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-1413"/>
            <a:ext cx="2088232" cy="15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9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74638"/>
            <a:ext cx="5544616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 уроків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4040188" cy="64807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Традиційна методика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40188" cy="43113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dirty="0"/>
              <a:t>1) комбінований;</a:t>
            </a:r>
            <a:endParaRPr lang="ru-RU" dirty="0"/>
          </a:p>
          <a:p>
            <a:pPr marL="0" indent="0">
              <a:buNone/>
            </a:pPr>
            <a:r>
              <a:rPr lang="uk-UA" b="1" i="1" dirty="0"/>
              <a:t>2) засвоєння нових знань;</a:t>
            </a:r>
            <a:endParaRPr lang="ru-RU" dirty="0"/>
          </a:p>
          <a:p>
            <a:pPr marL="0" indent="0">
              <a:buNone/>
            </a:pPr>
            <a:r>
              <a:rPr lang="uk-UA" b="1" i="1" dirty="0"/>
              <a:t>3) засвоєння нових навичок і вмінь</a:t>
            </a:r>
            <a:r>
              <a:rPr lang="uk-UA" b="1" i="1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uk-UA" b="1" i="1" dirty="0"/>
              <a:t>4</a:t>
            </a:r>
            <a:r>
              <a:rPr lang="uk-UA" b="1" i="1" dirty="0" smtClean="0"/>
              <a:t>)узагальнення </a:t>
            </a:r>
            <a:r>
              <a:rPr lang="uk-UA" b="1" i="1" dirty="0"/>
              <a:t>і систематизації знань </a:t>
            </a:r>
            <a:r>
              <a:rPr lang="uk-UA" b="1" i="1" dirty="0" smtClean="0"/>
              <a:t> (інтегрований);</a:t>
            </a:r>
          </a:p>
          <a:p>
            <a:pPr marL="0" indent="0">
              <a:buNone/>
            </a:pPr>
            <a:r>
              <a:rPr lang="uk-UA" b="1" i="1" dirty="0" smtClean="0"/>
              <a:t>5)Урок застосування навичок і вмінь;</a:t>
            </a:r>
            <a:endParaRPr lang="ru-RU" dirty="0"/>
          </a:p>
          <a:p>
            <a:pPr marL="0" indent="0">
              <a:buNone/>
            </a:pPr>
            <a:r>
              <a:rPr lang="uk-UA" b="1" i="1" dirty="0"/>
              <a:t>6</a:t>
            </a:r>
            <a:r>
              <a:rPr lang="uk-UA" b="1" i="1" dirty="0" smtClean="0"/>
              <a:t>) </a:t>
            </a:r>
            <a:r>
              <a:rPr lang="uk-UA" b="1" i="1" dirty="0"/>
              <a:t>перевірки , оцінки, і корекції знань, навичок і вмін</a:t>
            </a:r>
            <a:r>
              <a:rPr lang="uk-UA" dirty="0"/>
              <a:t>ь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sz="1800" dirty="0" smtClean="0">
                <a:solidFill>
                  <a:prstClr val="black"/>
                </a:solidFill>
              </a:rPr>
              <a:t> Розроблені </a:t>
            </a:r>
            <a:r>
              <a:rPr lang="uk-UA" sz="1800" dirty="0">
                <a:solidFill>
                  <a:prstClr val="black"/>
                </a:solidFill>
              </a:rPr>
              <a:t>К.Ушинським,  доповнені В.Онищуком, М.Сорокіним, М.</a:t>
            </a:r>
            <a:r>
              <a:rPr lang="uk-UA" sz="1800" dirty="0" err="1">
                <a:solidFill>
                  <a:prstClr val="black"/>
                </a:solidFill>
              </a:rPr>
              <a:t>Махмутовим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340769"/>
            <a:ext cx="4041775" cy="504055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Інноваційна методика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004048" y="1916832"/>
            <a:ext cx="4032448" cy="428133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Інтерактивний урок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Особистісно-орієнтований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Нетрадиційний </a:t>
            </a:r>
          </a:p>
          <a:p>
            <a:pPr marL="0" indent="0"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урок-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вистава, урок-подорож,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урок-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семінар, урок-диспут, конференція,урок-новела, урок-гра( « Телеміст», « Чи знаєш ти підручник»,  «Аукціон», « КВК»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та ін.) </a:t>
            </a:r>
          </a:p>
        </p:txBody>
      </p:sp>
      <p:pic>
        <p:nvPicPr>
          <p:cNvPr id="1026" name="Picture 2" descr="C:\Users\rdh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38125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1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2008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 уроків за умов </a:t>
            </a:r>
            <a:r>
              <a:rPr lang="uk-UA" sz="3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компетентнісного</a:t>
            </a: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підходу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1580901"/>
            <a:ext cx="8229600" cy="45259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i="1" dirty="0">
                <a:latin typeface="Times New Roman"/>
                <a:ea typeface="Calibri"/>
                <a:cs typeface="Times New Roman"/>
              </a:rPr>
              <a:t>Відповідно до Типової освітньої програми для ЗЗСО визначені такі типи уроків: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Calibri"/>
                <a:cs typeface="Times New Roman"/>
              </a:rPr>
              <a:t>формування </a:t>
            </a:r>
            <a:r>
              <a:rPr lang="uk-UA" i="1" dirty="0" err="1">
                <a:latin typeface="Times New Roman"/>
                <a:ea typeface="Calibri"/>
                <a:cs typeface="Times New Roman"/>
              </a:rPr>
              <a:t>компетентностей</a:t>
            </a:r>
            <a:r>
              <a:rPr lang="uk-UA" i="1" dirty="0">
                <a:latin typeface="Times New Roman"/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Calibri"/>
                <a:cs typeface="Times New Roman"/>
              </a:rPr>
              <a:t>розвитку </a:t>
            </a:r>
            <a:r>
              <a:rPr lang="uk-UA" i="1" dirty="0" err="1">
                <a:latin typeface="Times New Roman"/>
                <a:ea typeface="Calibri"/>
                <a:cs typeface="Times New Roman"/>
              </a:rPr>
              <a:t>компетентностей</a:t>
            </a:r>
            <a:r>
              <a:rPr lang="uk-UA" i="1" dirty="0">
                <a:latin typeface="Times New Roman"/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Calibri"/>
                <a:cs typeface="Times New Roman"/>
              </a:rPr>
              <a:t>перевірки </a:t>
            </a:r>
            <a:r>
              <a:rPr lang="uk-UA" i="1" dirty="0">
                <a:latin typeface="Times New Roman"/>
                <a:ea typeface="Calibri"/>
                <a:cs typeface="Times New Roman"/>
              </a:rPr>
              <a:t>та / або оцінювання досягнення </a:t>
            </a:r>
            <a:r>
              <a:rPr lang="uk-UA" i="1" dirty="0" err="1">
                <a:latin typeface="Times New Roman"/>
                <a:ea typeface="Calibri"/>
                <a:cs typeface="Times New Roman"/>
              </a:rPr>
              <a:t>компетентностей</a:t>
            </a:r>
            <a:r>
              <a:rPr lang="uk-UA" i="1" dirty="0">
                <a:latin typeface="Times New Roman"/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Calibri"/>
                <a:cs typeface="Times New Roman"/>
              </a:rPr>
              <a:t>корекції </a:t>
            </a:r>
            <a:r>
              <a:rPr lang="uk-UA" i="1" dirty="0">
                <a:latin typeface="Times New Roman"/>
                <a:ea typeface="Calibri"/>
                <a:cs typeface="Times New Roman"/>
              </a:rPr>
              <a:t>основних </a:t>
            </a:r>
            <a:r>
              <a:rPr lang="uk-UA" i="1" dirty="0" err="1">
                <a:latin typeface="Times New Roman"/>
                <a:ea typeface="Calibri"/>
                <a:cs typeface="Times New Roman"/>
              </a:rPr>
              <a:t>компетентностей</a:t>
            </a:r>
            <a:r>
              <a:rPr lang="uk-UA" i="1" dirty="0">
                <a:latin typeface="Times New Roman"/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Calibri"/>
                <a:cs typeface="Times New Roman"/>
              </a:rPr>
              <a:t>комбінований </a:t>
            </a:r>
            <a:r>
              <a:rPr lang="uk-UA" i="1" dirty="0">
                <a:latin typeface="Times New Roman"/>
                <a:ea typeface="Calibri"/>
                <a:cs typeface="Times New Roman"/>
              </a:rPr>
              <a:t>урок</a:t>
            </a:r>
            <a:r>
              <a:rPr lang="uk-UA" i="1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</p:txBody>
      </p:sp>
      <p:pic>
        <p:nvPicPr>
          <p:cNvPr id="2050" name="Picture 2" descr="C:\Users\rdh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2348880"/>
            <a:ext cx="2160241" cy="149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1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416824" cy="464270"/>
          </a:xfrm>
        </p:spPr>
        <p:txBody>
          <a:bodyPr>
            <a:normAutofit fontScale="90000"/>
          </a:bodyPr>
          <a:lstStyle/>
          <a:p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Структури     традиційних  уроків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772816"/>
            <a:ext cx="3672408" cy="46805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b="1" i="1" dirty="0" smtClean="0"/>
              <a:t> </a:t>
            </a:r>
            <a:r>
              <a:rPr lang="uk-UA" sz="1800" b="1" i="1" dirty="0"/>
              <a:t>Оптимальна  структура інтегрованого уроку</a:t>
            </a:r>
            <a:r>
              <a:rPr lang="uk-UA" sz="1800" dirty="0"/>
              <a:t> </a:t>
            </a:r>
            <a:endParaRPr lang="uk-UA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800" i="1" dirty="0"/>
              <a:t>1.Повідомлення теми, цілей та завдань уроку;</a:t>
            </a:r>
            <a:endParaRPr lang="ru-RU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800" i="1" dirty="0"/>
              <a:t>2.Мотивація навчальної діяльності </a:t>
            </a:r>
            <a:r>
              <a:rPr lang="uk-UA" sz="1800" i="1" dirty="0" smtClean="0"/>
              <a:t>учнів</a:t>
            </a:r>
            <a:endParaRPr lang="ru-RU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800" i="1" dirty="0"/>
              <a:t>3.Повторення й аналіз основних фактів, </a:t>
            </a:r>
            <a:r>
              <a:rPr lang="uk-UA" sz="1800" i="1" dirty="0" smtClean="0"/>
              <a:t>понять, формул, подій</a:t>
            </a:r>
            <a:r>
              <a:rPr lang="uk-UA" sz="1800" i="1" dirty="0"/>
              <a:t>, </a:t>
            </a:r>
            <a:r>
              <a:rPr lang="uk-UA" sz="1800" i="1" dirty="0" smtClean="0"/>
              <a:t>явищ </a:t>
            </a:r>
            <a:endParaRPr lang="ru-RU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800" i="1" dirty="0"/>
              <a:t>4.Творче перенесення знань і навичок учнів у нові </a:t>
            </a:r>
            <a:r>
              <a:rPr lang="uk-UA" sz="1800" i="1" dirty="0" smtClean="0"/>
              <a:t>ситуації </a:t>
            </a:r>
            <a:endParaRPr lang="ru-RU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800" i="1" dirty="0"/>
              <a:t>5.Узагальнення та систематизація навчальних досягнень учнів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692696"/>
            <a:ext cx="3744416" cy="597666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sz="1800" b="1" i="1" dirty="0"/>
              <a:t>Структура  класичного комбінованого уроку</a:t>
            </a:r>
            <a:r>
              <a:rPr lang="uk-UA" sz="1800" b="1" i="1" dirty="0" smtClean="0"/>
              <a:t>:</a:t>
            </a:r>
          </a:p>
          <a:p>
            <a:r>
              <a:rPr lang="uk-UA" sz="1800" i="1" dirty="0" smtClean="0"/>
              <a:t>1.Актуалізація </a:t>
            </a:r>
            <a:r>
              <a:rPr lang="uk-UA" sz="1800" i="1" dirty="0"/>
              <a:t>чуттєвого досвіду і опорних знань учнів. </a:t>
            </a:r>
            <a:endParaRPr lang="uk-UA" sz="1800" i="1" dirty="0" smtClean="0"/>
          </a:p>
          <a:p>
            <a:endParaRPr lang="ru-RU" sz="1800" dirty="0"/>
          </a:p>
          <a:p>
            <a:r>
              <a:rPr lang="uk-UA" sz="1800" i="1" dirty="0"/>
              <a:t>2.Мотивація навчальної діяльності учнів</a:t>
            </a:r>
            <a:r>
              <a:rPr lang="uk-UA" sz="1800" i="1" dirty="0" smtClean="0"/>
              <a:t>.</a:t>
            </a:r>
          </a:p>
          <a:p>
            <a:endParaRPr lang="ru-RU" sz="1800" dirty="0"/>
          </a:p>
          <a:p>
            <a:r>
              <a:rPr lang="uk-UA" sz="1800" i="1" dirty="0"/>
              <a:t>3. Перевірка, оцінка, корекція засвоєних знань</a:t>
            </a:r>
            <a:r>
              <a:rPr lang="uk-UA" sz="1800" i="1" dirty="0" smtClean="0"/>
              <a:t>.</a:t>
            </a:r>
          </a:p>
          <a:p>
            <a:endParaRPr lang="ru-RU" sz="1800" dirty="0"/>
          </a:p>
          <a:p>
            <a:r>
              <a:rPr lang="uk-UA" sz="1800" i="1" dirty="0"/>
              <a:t>4. Відтворення і корекція опорних знань учнів</a:t>
            </a:r>
            <a:r>
              <a:rPr lang="uk-UA" sz="1800" i="1" dirty="0" smtClean="0"/>
              <a:t>.</a:t>
            </a:r>
          </a:p>
          <a:p>
            <a:endParaRPr lang="ru-RU" sz="1800" dirty="0"/>
          </a:p>
          <a:p>
            <a:r>
              <a:rPr lang="uk-UA" sz="1800" i="1" dirty="0"/>
              <a:t>5. Сприймання і осмислення , узагальнення і систематизація нових знань</a:t>
            </a:r>
            <a:r>
              <a:rPr lang="uk-UA" sz="1800" i="1" dirty="0" smtClean="0"/>
              <a:t>.</a:t>
            </a:r>
          </a:p>
          <a:p>
            <a:endParaRPr lang="ru-RU" sz="1800" dirty="0"/>
          </a:p>
          <a:p>
            <a:r>
              <a:rPr lang="uk-UA" sz="1800" i="1" dirty="0"/>
              <a:t>6. Підсумки уроку. Повідомлення домашнього завдання</a:t>
            </a:r>
            <a:r>
              <a:rPr lang="uk-UA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3074" name="Picture 2" descr="C:\Users\rdh\Deskto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6672"/>
            <a:ext cx="1440160" cy="155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9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3050"/>
            <a:ext cx="6408712" cy="5636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</a:rPr>
              <a:t>                 </a:t>
            </a:r>
            <a:r>
              <a:rPr lang="uk-UA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 інноваційних уроків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908720"/>
            <a:ext cx="5112568" cy="583264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Структуру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інтерактивного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уроку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Мотивація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(2-5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теми,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використавши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епіграф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портрет,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метод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асоціацій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Оголошення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представлення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) теми і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очікуваних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особистісно-значущі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ж постановка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 5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подати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міні-лекції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Інтерактивні вправи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(20-35 хв.) </a:t>
            </a:r>
          </a:p>
          <a:p>
            <a:pPr marL="0" indent="0">
              <a:buNone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Центральна частина уроку, яка передбачає 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Інструктаж;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Організація діяльності;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Інтерактивна дія( підготовка завдання в групах);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Презентація результату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І Підсумок уроку. Рефлексія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(обговорення результатів,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само-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взаємооцінка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uk-UA" sz="1600" dirty="0"/>
              <a:t> </a:t>
            </a:r>
            <a:endParaRPr lang="ru-RU" sz="1600" b="1" dirty="0"/>
          </a:p>
          <a:p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068960"/>
            <a:ext cx="3224337" cy="3528392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000" b="1" u="sng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000" b="1" u="sng" dirty="0" err="1" smtClean="0">
                <a:latin typeface="Times New Roman" pitchFamily="18" charset="0"/>
                <a:cs typeface="Times New Roman" pitchFamily="18" charset="0"/>
              </a:rPr>
              <a:t>собистісно-</a:t>
            </a:r>
            <a:r>
              <a:rPr lang="uk-UA" sz="2000" b="1" u="sng" dirty="0" smtClean="0">
                <a:latin typeface="Times New Roman" pitchFamily="18" charset="0"/>
                <a:cs typeface="Times New Roman" pitchFamily="18" charset="0"/>
              </a:rPr>
              <a:t> орієнтований урок </a:t>
            </a:r>
            <a:endParaRPr lang="uk-UA" sz="20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 Етап орієнтації</a:t>
            </a:r>
          </a:p>
          <a:p>
            <a:pPr>
              <a:spcBef>
                <a:spcPts val="0"/>
              </a:spcBef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ІІ Етап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цілепокладання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ІІІ Етап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проєктування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Етап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організації виконання плану діяльності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Контрольно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-оцінювальний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етап</a:t>
            </a:r>
          </a:p>
          <a:p>
            <a:pPr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rdh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295954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9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4624"/>
            <a:ext cx="7787208" cy="6480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Правила ефективного керування класом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07504" y="908721"/>
            <a:ext cx="3240360" cy="280831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u="sng" dirty="0" smtClean="0"/>
              <a:t>Правила роботи на уроці</a:t>
            </a:r>
          </a:p>
          <a:p>
            <a:r>
              <a:rPr lang="uk-UA" dirty="0" smtClean="0"/>
              <a:t>Правило тиші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(допустимий  «діловий шум»)</a:t>
            </a:r>
          </a:p>
          <a:p>
            <a:r>
              <a:rPr lang="uk-UA" dirty="0" smtClean="0"/>
              <a:t>Правило поваги</a:t>
            </a:r>
          </a:p>
          <a:p>
            <a:r>
              <a:rPr lang="uk-UA" dirty="0" smtClean="0"/>
              <a:t>Правило піднятої руки </a:t>
            </a:r>
          </a:p>
          <a:p>
            <a:r>
              <a:rPr lang="uk-UA" dirty="0" smtClean="0"/>
              <a:t>«Рахую до 5-ти»</a:t>
            </a:r>
          </a:p>
          <a:p>
            <a:r>
              <a:rPr lang="uk-UA" dirty="0" smtClean="0"/>
              <a:t>Правило 2-ох хвилин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563888" y="908720"/>
            <a:ext cx="5338936" cy="561662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                     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Правила для вчителя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uk-UA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запізнюйтесь на урок, не </a:t>
            </a:r>
            <a:r>
              <a:rPr lang="uk-UA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забирайте перерву. Починайте урок енергійно</a:t>
            </a:r>
          </a:p>
          <a:p>
            <a:pP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Дотримуйтесь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встановлених правил</a:t>
            </a:r>
          </a:p>
          <a:p>
            <a:pPr lvl="0"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Активний контроль, відзначайте успіх учня, класу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Стежте </a:t>
            </a:r>
            <a:r>
              <a:rPr lang="uk-UA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своєю </a:t>
            </a:r>
            <a:r>
              <a:rPr lang="uk-UA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мовою</a:t>
            </a: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Будьте прикладом самодисципліни, господарем ситуації. Мотивуйте оцінку</a:t>
            </a:r>
          </a:p>
          <a:p>
            <a:pP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Контактуйте в позаурочний час з учнями.</a:t>
            </a:r>
          </a:p>
          <a:p>
            <a:pP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Не показуйте, що щось на уроці не встигли</a:t>
            </a:r>
          </a:p>
          <a:p>
            <a:pP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Поступки ( не вмотивовані), фамільярність, компроміси для популярності чи авторитету - 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негідні</a:t>
            </a:r>
          </a:p>
          <a:p>
            <a:pP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Тримайте емоції в стані спокою, керуйте ними.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еагуйте на незначні провини з гумором.</a:t>
            </a:r>
          </a:p>
          <a:p>
            <a:pP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Залишайте за учнями право вибору</a:t>
            </a:r>
          </a:p>
          <a:p>
            <a:pPr>
              <a:buFont typeface="Wingdings" pitchFamily="2" charset="2"/>
              <a:buChar char="ü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Users\rdh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86225"/>
            <a:ext cx="3312367" cy="243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4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Корисні посилання</a:t>
            </a:r>
          </a:p>
          <a:p>
            <a:pPr marL="0" indent="0">
              <a:buNone/>
            </a:pPr>
            <a:endParaRPr lang="uk-UA" sz="3600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uk-UA" sz="3600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105835"/>
            <a:ext cx="5958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www.info-library.com.ua/books-text-4320.html</a:t>
            </a:r>
            <a:endParaRPr lang="uk-UA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vseosvita.ua/library/vidi-nestandartnih-urokiv-u-praktici-roboti-vcitela-pocatkovoi-skoli-64864.html</a:t>
            </a:r>
            <a:endParaRPr lang="uk-UA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works.doklad.ru/view/W5yAatHuFDc.html</a:t>
            </a:r>
            <a:endParaRPr lang="uk-UA" dirty="0" smtClean="0"/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Подмазін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С.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Особистісно-зорієнтована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освіта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як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особливий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вид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діяльності</a:t>
            </a:r>
            <a:endParaRPr lang="ru-RU" sz="1600" dirty="0">
              <a:latin typeface="Times New Roman CYR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 CYR"/>
              <a:ea typeface="Times New Roman"/>
            </a:endParaRPr>
          </a:p>
          <a:p>
            <a:endParaRPr lang="ru-RU" dirty="0"/>
          </a:p>
        </p:txBody>
      </p:sp>
      <p:pic>
        <p:nvPicPr>
          <p:cNvPr id="6146" name="Picture 2" descr="C:\Users\rdh\Desktop\images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967"/>
            <a:ext cx="7704856" cy="182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2492897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file:///C:/Users/rdh/Desktop/%D0%9C%D0%9E%D0%9D%2021-22.pdf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2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677</Words>
  <Application>Microsoft Office PowerPoint</Application>
  <PresentationFormat>Экран (4:3)</PresentationFormat>
  <Paragraphs>113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 Як підготувати  успішний урок </vt:lpstr>
      <vt:lpstr>                 Типи уроків</vt:lpstr>
      <vt:lpstr>Типи уроків за умов компетентнісного підходу</vt:lpstr>
      <vt:lpstr>                                                        Структури     традиційних  уроків</vt:lpstr>
      <vt:lpstr>                 Структура  інноваційних уроків</vt:lpstr>
      <vt:lpstr>Правила ефективного керування класом</vt:lpstr>
      <vt:lpstr>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Комунальна установа» Центр професійного розвитку педагогічних працівників Вінницької міської ради»</dc:title>
  <dc:creator>rdh</dc:creator>
  <cp:lastModifiedBy>rdh</cp:lastModifiedBy>
  <cp:revision>48</cp:revision>
  <dcterms:created xsi:type="dcterms:W3CDTF">2021-10-26T13:04:10Z</dcterms:created>
  <dcterms:modified xsi:type="dcterms:W3CDTF">2021-11-01T08:04:48Z</dcterms:modified>
</cp:coreProperties>
</file>